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72" r:id="rId11"/>
    <p:sldId id="271" r:id="rId12"/>
    <p:sldId id="268" r:id="rId13"/>
    <p:sldId id="269" r:id="rId14"/>
    <p:sldId id="270" r:id="rId15"/>
  </p:sldIdLst>
  <p:sldSz cx="12192000" cy="6858000"/>
  <p:notesSz cx="6858000" cy="9945688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Century Schoolbook" panose="02040604050505020304" pitchFamily="18" charset="0"/>
      <p:regular r:id="rId25"/>
      <p:bold r:id="rId26"/>
      <p:italic r:id="rId27"/>
      <p:boldItalic r:id="rId28"/>
    </p:embeddedFont>
    <p:embeddedFont>
      <p:font typeface="Noto Sans Symbols" panose="020B0502040504020204" pitchFamily="34" charset="0"/>
      <p:regular r:id="rId29"/>
      <p:bold r:id="rId30"/>
    </p:embeddedFont>
    <p:embeddedFont>
      <p:font typeface="Trebuchet MS" panose="020B0703020202090204" pitchFamily="34" charset="0"/>
      <p:regular r:id="rId31"/>
      <p:bold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7JE7WeMbOAGSoUqxXOm6LptHd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D32737-E4C7-4634-94BF-0E441E08EA06}">
  <a:tblStyle styleId="{C2D32737-E4C7-4634-94BF-0E441E08EA0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4E8F14-C9B5-48F1-856D-7DB15C880584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31"/>
    <p:restoredTop sz="95230"/>
  </p:normalViewPr>
  <p:slideViewPr>
    <p:cSldViewPr snapToGrid="0">
      <p:cViewPr varScale="1">
        <p:scale>
          <a:sx n="92" d="100"/>
          <a:sy n="92" d="100"/>
        </p:scale>
        <p:origin x="200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9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9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1:notes"/>
          <p:cNvSpPr txBox="1">
            <a:spLocks noGrp="1"/>
          </p:cNvSpPr>
          <p:nvPr>
            <p:ph type="sldNum" idx="12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4602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1194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6" name="Google Shape;2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4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15:notes"/>
          <p:cNvSpPr txBox="1">
            <a:spLocks noGrp="1"/>
          </p:cNvSpPr>
          <p:nvPr>
            <p:ph type="sldNum" idx="12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анорамная фотография с подписью">
  <p:cSld name="Панорамная фотография с подписью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 txBox="1">
            <a:spLocks noGrp="1"/>
          </p:cNvSpPr>
          <p:nvPr>
            <p:ph type="title"/>
          </p:nvPr>
        </p:nvSpPr>
        <p:spPr>
          <a:xfrm>
            <a:off x="684212" y="4487338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>
            <a:spLocks noGrp="1"/>
          </p:cNvSpPr>
          <p:nvPr>
            <p:ph type="pic" idx="2"/>
          </p:nvPr>
        </p:nvSpPr>
        <p:spPr>
          <a:xfrm>
            <a:off x="685803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body" idx="1"/>
          </p:nvPr>
        </p:nvSpPr>
        <p:spPr>
          <a:xfrm>
            <a:off x="914401" y="3843867"/>
            <a:ext cx="830421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6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подпись">
  <p:cSld name="Заголовок и подпись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body" idx="1"/>
          </p:nvPr>
        </p:nvSpPr>
        <p:spPr>
          <a:xfrm>
            <a:off x="684215" y="4114800"/>
            <a:ext cx="8535988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Цитата с подписью">
  <p:cSld name="Цитата с подписью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>
            <a:spLocks noGrp="1"/>
          </p:cNvSpPr>
          <p:nvPr>
            <p:ph type="title"/>
          </p:nvPr>
        </p:nvSpPr>
        <p:spPr>
          <a:xfrm>
            <a:off x="1141416" y="685800"/>
            <a:ext cx="914400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body" idx="1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body" idx="2"/>
          </p:nvPr>
        </p:nvSpPr>
        <p:spPr>
          <a:xfrm>
            <a:off x="684213" y="4301073"/>
            <a:ext cx="8534400" cy="168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3" name="Google Shape;103;p28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ru-RU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8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ru-RU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Карточка имени">
  <p:cSld name="Карточка имени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1"/>
          </p:nvPr>
        </p:nvSpPr>
        <p:spPr>
          <a:xfrm>
            <a:off x="684214" y="5132981"/>
            <a:ext cx="853599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Цитата карточки имени">
  <p:cSld name="Цитата карточки имени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body" idx="1"/>
          </p:nvPr>
        </p:nvSpPr>
        <p:spPr>
          <a:xfrm>
            <a:off x="684216" y="3928534"/>
            <a:ext cx="8534401" cy="104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body" idx="2"/>
          </p:nvPr>
        </p:nvSpPr>
        <p:spPr>
          <a:xfrm>
            <a:off x="684216" y="4978400"/>
            <a:ext cx="8534401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0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8" name="Google Shape;118;p3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ru-RU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0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ru-RU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Истина или ложь">
  <p:cSld name="Истина или ложь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body" idx="2"/>
          </p:nvPr>
        </p:nvSpPr>
        <p:spPr>
          <a:xfrm>
            <a:off x="684216" y="4766738"/>
            <a:ext cx="8534401" cy="122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1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_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>
            <a:spLocks noGrp="1"/>
          </p:cNvSpPr>
          <p:nvPr>
            <p:ph type="title"/>
          </p:nvPr>
        </p:nvSpPr>
        <p:spPr>
          <a:xfrm>
            <a:off x="684212" y="4487338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2"/>
          <p:cNvSpPr txBox="1">
            <a:spLocks noGrp="1"/>
          </p:cNvSpPr>
          <p:nvPr>
            <p:ph type="body" idx="1"/>
          </p:nvPr>
        </p:nvSpPr>
        <p:spPr>
          <a:xfrm rot="5400000">
            <a:off x="3143778" y="-1773761"/>
            <a:ext cx="3615267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0" name="Google Shape;130;p32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2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_TITLE_AND_VERTICAL_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body" idx="1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3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BJEC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>
            <a:spLocks noGrp="1"/>
          </p:cNvSpPr>
          <p:nvPr>
            <p:ph type="title"/>
          </p:nvPr>
        </p:nvSpPr>
        <p:spPr>
          <a:xfrm>
            <a:off x="684212" y="4487338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1"/>
          </p:nvPr>
        </p:nvSpPr>
        <p:spPr>
          <a:xfrm>
            <a:off x="684212" y="685806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>
            <a:spLocks noGrp="1"/>
          </p:cNvSpPr>
          <p:nvPr>
            <p:ph type="ctrTitle"/>
          </p:nvPr>
        </p:nvSpPr>
        <p:spPr>
          <a:xfrm>
            <a:off x="684212" y="685805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ubTitle" idx="1"/>
          </p:nvPr>
        </p:nvSpPr>
        <p:spPr>
          <a:xfrm>
            <a:off x="684212" y="3843873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  <a:defRPr sz="2100">
                <a:solidFill>
                  <a:srgbClr val="0F486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37" name="Google Shape;37;p19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38;p19"/>
          <p:cNvCxnSpPr/>
          <p:nvPr/>
        </p:nvCxnSpPr>
        <p:spPr>
          <a:xfrm flipH="1">
            <a:off x="6108174" y="91551"/>
            <a:ext cx="6080655" cy="608065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39;p19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40;p19"/>
          <p:cNvCxnSpPr/>
          <p:nvPr/>
        </p:nvCxnSpPr>
        <p:spPr>
          <a:xfrm flipH="1">
            <a:off x="7335840" y="32284"/>
            <a:ext cx="4852989" cy="485298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41;p19"/>
          <p:cNvCxnSpPr/>
          <p:nvPr/>
        </p:nvCxnSpPr>
        <p:spPr>
          <a:xfrm flipH="1">
            <a:off x="7845430" y="609607"/>
            <a:ext cx="4343399" cy="434339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>
            <a:spLocks noGrp="1"/>
          </p:cNvSpPr>
          <p:nvPr>
            <p:ph type="title"/>
          </p:nvPr>
        </p:nvSpPr>
        <p:spPr>
          <a:xfrm>
            <a:off x="684216" y="2006600"/>
            <a:ext cx="8534401" cy="2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_OBJECTS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title"/>
          </p:nvPr>
        </p:nvSpPr>
        <p:spPr>
          <a:xfrm>
            <a:off x="684212" y="4487338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1"/>
          </p:nvPr>
        </p:nvSpPr>
        <p:spPr>
          <a:xfrm>
            <a:off x="684215" y="685806"/>
            <a:ext cx="4937655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2"/>
          </p:nvPr>
        </p:nvSpPr>
        <p:spPr>
          <a:xfrm>
            <a:off x="5808137" y="685801"/>
            <a:ext cx="4934479" cy="361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_OBJECTS_WITH_TEXT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684212" y="4487338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1"/>
          </p:nvPr>
        </p:nvSpPr>
        <p:spPr>
          <a:xfrm>
            <a:off x="972081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body" idx="2"/>
          </p:nvPr>
        </p:nvSpPr>
        <p:spPr>
          <a:xfrm>
            <a:off x="684215" y="1270529"/>
            <a:ext cx="4937655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body" idx="3"/>
          </p:nvPr>
        </p:nvSpPr>
        <p:spPr>
          <a:xfrm>
            <a:off x="6079069" y="685800"/>
            <a:ext cx="466513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4"/>
          </p:nvPr>
        </p:nvSpPr>
        <p:spPr>
          <a:xfrm>
            <a:off x="5806547" y="1262062"/>
            <a:ext cx="4929188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3"/>
          <p:cNvSpPr txBox="1">
            <a:spLocks noGrp="1"/>
          </p:cNvSpPr>
          <p:nvPr>
            <p:ph type="title"/>
          </p:nvPr>
        </p:nvSpPr>
        <p:spPr>
          <a:xfrm>
            <a:off x="684212" y="4487338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BJECT_WITH_CAPTION_TEXT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4"/>
          <p:cNvSpPr txBox="1"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body" idx="1"/>
          </p:nvPr>
        </p:nvSpPr>
        <p:spPr>
          <a:xfrm>
            <a:off x="684216" y="685800"/>
            <a:ext cx="5943601" cy="5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body" idx="2"/>
          </p:nvPr>
        </p:nvSpPr>
        <p:spPr>
          <a:xfrm>
            <a:off x="7085012" y="2209805"/>
            <a:ext cx="3657600" cy="2091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_WITH_CAPTION_TEXT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5"/>
          <p:cNvSpPr txBox="1"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>
            <a:spLocks noGrp="1"/>
          </p:cNvSpPr>
          <p:nvPr>
            <p:ph type="pic" idx="2"/>
          </p:nvPr>
        </p:nvSpPr>
        <p:spPr>
          <a:xfrm>
            <a:off x="989015" y="914400"/>
            <a:ext cx="3280975" cy="45720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body" idx="1"/>
          </p:nvPr>
        </p:nvSpPr>
        <p:spPr>
          <a:xfrm>
            <a:off x="4722815" y="2777067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6"/>
          <p:cNvGrpSpPr/>
          <p:nvPr/>
        </p:nvGrpSpPr>
        <p:grpSpPr>
          <a:xfrm>
            <a:off x="9206969" y="2963339"/>
            <a:ext cx="2981860" cy="3208867"/>
            <a:chOff x="9206969" y="2963333"/>
            <a:chExt cx="2981859" cy="3208867"/>
          </a:xfrm>
        </p:grpSpPr>
        <p:cxnSp>
          <p:nvCxnSpPr>
            <p:cNvPr id="11" name="Google Shape;11;p16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16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16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16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16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684212" y="4487338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body" idx="1"/>
          </p:nvPr>
        </p:nvSpPr>
        <p:spPr>
          <a:xfrm>
            <a:off x="684212" y="685806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/>
          <p:nvPr/>
        </p:nvSpPr>
        <p:spPr>
          <a:xfrm>
            <a:off x="1529988" y="6565721"/>
            <a:ext cx="9144000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ru-RU" sz="1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Санкт-Петербург, 2021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"/>
          <p:cNvSpPr/>
          <p:nvPr/>
        </p:nvSpPr>
        <p:spPr>
          <a:xfrm>
            <a:off x="1846689" y="142846"/>
            <a:ext cx="8509179" cy="908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МИНИСТЕРСТВО НАУКИ И ВЫСШЕГО ОБРАЗОВАНИЯ РОССИЙСКОЙ ФЕДЕРАЦИИ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федеральное государственное автономное образовательное учреждение высшего образования                                                    Санкт-Петербургский государственный политехнический университет Петра Великого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ИНСТИТУТ СРЕДНЕГО ПРОФЕССИОНАЛЬНОГО ОБРАЗОВАНИЯ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"/>
          <p:cNvSpPr/>
          <p:nvPr/>
        </p:nvSpPr>
        <p:spPr>
          <a:xfrm>
            <a:off x="2441790" y="1311271"/>
            <a:ext cx="8208963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УГНС 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09.02.00 </a:t>
            </a:r>
            <a:r>
              <a:rPr lang="ru-RU" sz="1600" b="0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«Информатика и вычислительная техника»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Направление подготовки: 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09.02.03 </a:t>
            </a:r>
            <a:r>
              <a:rPr lang="ru-RU" sz="1600" b="0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«Программирование в компьютерных системах»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Уровень подготовки: </a:t>
            </a:r>
            <a:r>
              <a:rPr lang="ru-RU" sz="16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техник-программист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Форма обучения:</a:t>
            </a:r>
            <a:r>
              <a:rPr lang="ru-RU" sz="16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заочная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Отделение</a:t>
            </a:r>
            <a:r>
              <a:rPr lang="ru-RU" sz="1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6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информационные технологии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"/>
          <p:cNvSpPr/>
          <p:nvPr/>
        </p:nvSpPr>
        <p:spPr>
          <a:xfrm>
            <a:off x="2257059" y="278185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1"/>
          <p:cNvSpPr/>
          <p:nvPr/>
        </p:nvSpPr>
        <p:spPr>
          <a:xfrm>
            <a:off x="2257059" y="278185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1174380" y="-18466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1"/>
          <p:cNvSpPr/>
          <p:nvPr/>
        </p:nvSpPr>
        <p:spPr>
          <a:xfrm>
            <a:off x="1174380" y="-18466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52" name="Google Shape;152;p1"/>
          <p:cNvGraphicFramePr/>
          <p:nvPr>
            <p:extLst>
              <p:ext uri="{D42A27DB-BD31-4B8C-83A1-F6EECF244321}">
                <p14:modId xmlns:p14="http://schemas.microsoft.com/office/powerpoint/2010/main" val="2805696211"/>
              </p:ext>
            </p:extLst>
          </p:nvPr>
        </p:nvGraphicFramePr>
        <p:xfrm>
          <a:off x="918516" y="5086039"/>
          <a:ext cx="10354250" cy="762020"/>
        </p:xfrm>
        <a:graphic>
          <a:graphicData uri="http://schemas.openxmlformats.org/drawingml/2006/table">
            <a:tbl>
              <a:tblPr>
                <a:noFill/>
                <a:tableStyleId>{C2D32737-E4C7-4634-94BF-0E441E08EA06}</a:tableStyleId>
              </a:tblPr>
              <a:tblGrid>
                <a:gridCol w="368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25"/>
                        <a:buFont typeface="Noto Sans Symbols"/>
                        <a:buNone/>
                      </a:pPr>
                      <a:r>
                        <a:rPr lang="ru-RU" sz="19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Студент гр. з42928/1 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25"/>
                        <a:buFont typeface="Noto Sans Symbols"/>
                        <a:buNone/>
                      </a:pPr>
                      <a:r>
                        <a:rPr lang="ru-RU" sz="1900" b="0" i="1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                  </a:t>
                      </a:r>
                      <a:r>
                        <a:rPr lang="ru-RU" sz="1900" i="1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Матвеенко Дмитрий Владимирович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25"/>
                        <a:buFont typeface="Noto Sans Symbols"/>
                        <a:buNone/>
                      </a:pPr>
                      <a:r>
                        <a:rPr lang="ru-RU" sz="19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Руководитель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25"/>
                        <a:buFont typeface="Noto Sans Symbols"/>
                        <a:buNone/>
                        <a:tabLst/>
                        <a:defRPr/>
                      </a:pPr>
                      <a:r>
                        <a:rPr lang="ru-RU" sz="1900" b="0" i="1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                   </a:t>
                      </a:r>
                      <a:r>
                        <a:rPr lang="ru-RU" sz="1900" i="1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Киселева Ирина Афанасьевна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53" name="Google Shape;153;p1"/>
          <p:cNvCxnSpPr/>
          <p:nvPr/>
        </p:nvCxnSpPr>
        <p:spPr>
          <a:xfrm rot="10800000" flipH="1">
            <a:off x="1419307" y="5486400"/>
            <a:ext cx="9338340" cy="1"/>
          </a:xfrm>
          <a:prstGeom prst="straightConnector1">
            <a:avLst/>
          </a:prstGeom>
          <a:noFill/>
          <a:ln w="25400" cap="flat" cmpd="sng">
            <a:solidFill>
              <a:schemeClr val="dk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" name="Google Shape;154;p1"/>
          <p:cNvSpPr/>
          <p:nvPr/>
        </p:nvSpPr>
        <p:spPr>
          <a:xfrm>
            <a:off x="1423623" y="2966522"/>
            <a:ext cx="93667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ДИПЛОМНЫЙ ПРОЕКТ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5519" y="173995"/>
            <a:ext cx="891540" cy="87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47991" y="178421"/>
            <a:ext cx="925508" cy="92173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44;p1">
            <a:extLst>
              <a:ext uri="{FF2B5EF4-FFF2-40B4-BE49-F238E27FC236}">
                <a16:creationId xmlns:a16="http://schemas.microsoft.com/office/drawing/2014/main" id="{1D70A28B-EBF9-1646-8ACA-755725136665}"/>
              </a:ext>
            </a:extLst>
          </p:cNvPr>
          <p:cNvSpPr txBox="1"/>
          <p:nvPr/>
        </p:nvSpPr>
        <p:spPr>
          <a:xfrm>
            <a:off x="87196" y="3675296"/>
            <a:ext cx="120396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3200"/>
            </a:pPr>
            <a:r>
              <a:rPr lang="ru-RU" sz="3200" b="1" dirty="0">
                <a:latin typeface="Times New Roman"/>
                <a:ea typeface="Times New Roman"/>
                <a:cs typeface="Times New Roman"/>
                <a:sym typeface="Times New Roman"/>
              </a:rPr>
              <a:t>«</a:t>
            </a:r>
            <a:r>
              <a:rPr lang="ru-RU" sz="3100" b="1" dirty="0">
                <a:latin typeface="Times New Roman"/>
                <a:ea typeface="Times New Roman"/>
                <a:cs typeface="Times New Roman"/>
                <a:sym typeface="Times New Roman"/>
              </a:rPr>
              <a:t>Разработка мобильного приложения для новостного агрегатора </a:t>
            </a:r>
          </a:p>
          <a:p>
            <a:pPr lvl="0" algn="ctr">
              <a:buSzPts val="3200"/>
            </a:pPr>
            <a:r>
              <a:rPr lang="ru-RU" sz="3200" b="1" dirty="0">
                <a:latin typeface="Times New Roman"/>
                <a:ea typeface="Times New Roman"/>
                <a:cs typeface="Times New Roman"/>
                <a:sym typeface="Times New Roman"/>
              </a:rPr>
              <a:t>ООО «ГРИД ДИНАМИКС»</a:t>
            </a:r>
          </a:p>
        </p:txBody>
      </p:sp>
    </p:spTree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"/>
          <p:cNvSpPr txBox="1"/>
          <p:nvPr/>
        </p:nvSpPr>
        <p:spPr>
          <a:xfrm>
            <a:off x="321341" y="0"/>
            <a:ext cx="8565083" cy="81724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32348"/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endParaRPr sz="40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11"/>
          <p:cNvSpPr txBox="1"/>
          <p:nvPr/>
        </p:nvSpPr>
        <p:spPr>
          <a:xfrm>
            <a:off x="321340" y="1"/>
            <a:ext cx="11870659" cy="9224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Century Gothic"/>
              <a:buNone/>
            </a:pPr>
            <a:r>
              <a:rPr lang="ru-RU" sz="3200" b="1" i="0" u="none" strike="noStrike" cap="non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РЕЗУЛЬТАТЫ РАЗРАБОТКИ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1"/>
          <p:cNvSpPr/>
          <p:nvPr/>
        </p:nvSpPr>
        <p:spPr>
          <a:xfrm>
            <a:off x="11017663" y="408376"/>
            <a:ext cx="1169895" cy="5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10/14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1"/>
          <p:cNvSpPr/>
          <p:nvPr/>
        </p:nvSpPr>
        <p:spPr>
          <a:xfrm>
            <a:off x="2945845" y="68281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5" name="Google Shape;26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11"/>
          <p:cNvCxnSpPr/>
          <p:nvPr/>
        </p:nvCxnSpPr>
        <p:spPr>
          <a:xfrm rot="10800000" flipH="1">
            <a:off x="300038" y="908576"/>
            <a:ext cx="11557727" cy="13855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15" name="Рисунок 31">
            <a:extLst>
              <a:ext uri="{FF2B5EF4-FFF2-40B4-BE49-F238E27FC236}">
                <a16:creationId xmlns:a16="http://schemas.microsoft.com/office/drawing/2014/main" id="{6915F65B-D6D1-244C-B49B-698AE97E827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816777" y="1097809"/>
            <a:ext cx="2558446" cy="5538373"/>
          </a:xfrm>
          <a:prstGeom prst="rect">
            <a:avLst/>
          </a:prstGeom>
        </p:spPr>
      </p:pic>
      <p:pic>
        <p:nvPicPr>
          <p:cNvPr id="16" name="Рисунок 27">
            <a:extLst>
              <a:ext uri="{FF2B5EF4-FFF2-40B4-BE49-F238E27FC236}">
                <a16:creationId xmlns:a16="http://schemas.microsoft.com/office/drawing/2014/main" id="{7343BD6F-11C5-CC40-A225-69527EE6817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848850" y="1111715"/>
            <a:ext cx="2558446" cy="553832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7F17FB7-EF07-854F-BC83-49F2A923C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704" y="1052142"/>
            <a:ext cx="2586435" cy="559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618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"/>
          <p:cNvSpPr txBox="1"/>
          <p:nvPr/>
        </p:nvSpPr>
        <p:spPr>
          <a:xfrm>
            <a:off x="321341" y="0"/>
            <a:ext cx="8565083" cy="81724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32348"/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endParaRPr sz="40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11"/>
          <p:cNvSpPr txBox="1"/>
          <p:nvPr/>
        </p:nvSpPr>
        <p:spPr>
          <a:xfrm>
            <a:off x="321340" y="1"/>
            <a:ext cx="11870659" cy="9224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Century Gothic"/>
              <a:buNone/>
            </a:pPr>
            <a:r>
              <a:rPr lang="ru-RU" sz="3200" b="1" i="0" u="none" strike="noStrike" cap="non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РЕЗУЛЬТАТЫ РАЗРАБОТКИ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1"/>
          <p:cNvSpPr/>
          <p:nvPr/>
        </p:nvSpPr>
        <p:spPr>
          <a:xfrm>
            <a:off x="11017663" y="408376"/>
            <a:ext cx="1169895" cy="5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11/14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1"/>
          <p:cNvSpPr/>
          <p:nvPr/>
        </p:nvSpPr>
        <p:spPr>
          <a:xfrm>
            <a:off x="2945845" y="68281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5" name="Google Shape;26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11"/>
          <p:cNvCxnSpPr/>
          <p:nvPr/>
        </p:nvCxnSpPr>
        <p:spPr>
          <a:xfrm rot="10800000" flipH="1">
            <a:off x="300038" y="908576"/>
            <a:ext cx="11557727" cy="13855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41F43318-C6BD-3E40-9F80-5CEDF952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38" y="1252529"/>
            <a:ext cx="7880324" cy="5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61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"/>
          <p:cNvSpPr txBox="1"/>
          <p:nvPr/>
        </p:nvSpPr>
        <p:spPr>
          <a:xfrm>
            <a:off x="321341" y="0"/>
            <a:ext cx="8565083" cy="81724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32348"/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endParaRPr sz="40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13"/>
          <p:cNvSpPr txBox="1"/>
          <p:nvPr/>
        </p:nvSpPr>
        <p:spPr>
          <a:xfrm>
            <a:off x="1" y="0"/>
            <a:ext cx="12192000" cy="89913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Century Gothic"/>
              <a:buNone/>
            </a:pPr>
            <a:r>
              <a:rPr lang="ru-RU" sz="3200" b="1" i="0" u="none" strike="noStrike" cap="non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ЭКОНОМИЧЕСКАЯ ЧАСТЬ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3"/>
          <p:cNvSpPr/>
          <p:nvPr/>
        </p:nvSpPr>
        <p:spPr>
          <a:xfrm>
            <a:off x="11017663" y="406896"/>
            <a:ext cx="1169895" cy="5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12/14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13"/>
          <p:cNvCxnSpPr/>
          <p:nvPr/>
        </p:nvCxnSpPr>
        <p:spPr>
          <a:xfrm rot="10800000" flipH="1">
            <a:off x="300038" y="908576"/>
            <a:ext cx="11557727" cy="13855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9" name="Рисунок 2">
            <a:extLst>
              <a:ext uri="{FF2B5EF4-FFF2-40B4-BE49-F238E27FC236}">
                <a16:creationId xmlns:a16="http://schemas.microsoft.com/office/drawing/2014/main" id="{5FBDA3A8-1B30-444F-93C6-1F1CD54330D4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3"/>
          <a:stretch/>
        </p:blipFill>
        <p:spPr bwMode="auto">
          <a:xfrm>
            <a:off x="321341" y="1655831"/>
            <a:ext cx="5791669" cy="34217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4">
            <a:extLst>
              <a:ext uri="{FF2B5EF4-FFF2-40B4-BE49-F238E27FC236}">
                <a16:creationId xmlns:a16="http://schemas.microsoft.com/office/drawing/2014/main" id="{2988806E-A6FB-5C4A-9FC2-356F333DAFE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85" y="1704877"/>
            <a:ext cx="5666380" cy="35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"/>
          <p:cNvSpPr txBox="1"/>
          <p:nvPr/>
        </p:nvSpPr>
        <p:spPr>
          <a:xfrm>
            <a:off x="0" y="-1"/>
            <a:ext cx="12191999" cy="9224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Century Gothic"/>
              <a:buNone/>
            </a:pPr>
            <a:r>
              <a:rPr lang="ru-RU" sz="3200" b="1" i="0" u="none" strike="noStrike" cap="non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ВЫВОДЫ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4"/>
          <p:cNvSpPr/>
          <p:nvPr/>
        </p:nvSpPr>
        <p:spPr>
          <a:xfrm>
            <a:off x="11022106" y="403381"/>
            <a:ext cx="1169895" cy="5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13/14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14"/>
          <p:cNvCxnSpPr/>
          <p:nvPr/>
        </p:nvCxnSpPr>
        <p:spPr>
          <a:xfrm rot="10800000" flipH="1">
            <a:off x="300038" y="908576"/>
            <a:ext cx="11557727" cy="13855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304" name="Google Shape;304;p14"/>
          <p:cNvSpPr/>
          <p:nvPr/>
        </p:nvSpPr>
        <p:spPr>
          <a:xfrm>
            <a:off x="721288" y="1308592"/>
            <a:ext cx="10895846" cy="179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457200" algn="just">
              <a:lnSpc>
                <a:spcPct val="115000"/>
              </a:lnSpc>
              <a:buClr>
                <a:schemeClr val="dk1"/>
              </a:buClr>
              <a:buSzPts val="2400"/>
            </a:pP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Разработано мобильное приложение под платформу </a:t>
            </a:r>
            <a:r>
              <a:rPr lang="ru-RU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iOS</a:t>
            </a: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позволяющее агрегировать новости, удовлетворяющее всем поставленным требованиям заказчика  и на примере проекта показывать возможности компании ООО «ГРИД ДИНАМИКС» будущим партнерам. Реализованы все поставленные цели.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 txBox="1"/>
          <p:nvPr/>
        </p:nvSpPr>
        <p:spPr>
          <a:xfrm>
            <a:off x="1529988" y="6565721"/>
            <a:ext cx="9144000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ru-RU" sz="1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Санкт-Петербург, 2021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5"/>
          <p:cNvSpPr/>
          <p:nvPr/>
        </p:nvSpPr>
        <p:spPr>
          <a:xfrm>
            <a:off x="1846689" y="142846"/>
            <a:ext cx="8509179" cy="908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МИНИСТЕРСТВО НАУКИ И ВЫСШЕГО ОБРАЗОВАНИЯ РОССИЙСКОЙ ФЕДЕРАЦИИ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федеральное государственное автономное образовательное учреждение высшего образования                                                    Санкт-Петербургский государственный политехнический университет Петра Великого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ИНСТИТУТ СРЕДНЕГО ПРОФЕССИОНАЛЬНОГО ОБРАЗОВАНИЯ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5"/>
          <p:cNvSpPr/>
          <p:nvPr/>
        </p:nvSpPr>
        <p:spPr>
          <a:xfrm>
            <a:off x="2441790" y="1311271"/>
            <a:ext cx="8208963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УГНС 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09.02.00 </a:t>
            </a:r>
            <a:r>
              <a:rPr lang="ru-RU" sz="1600" b="0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«Информатика и вычислительная техника»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Направление подготовки: 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09.02.03 </a:t>
            </a:r>
            <a:r>
              <a:rPr lang="ru-RU" sz="1600" b="0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«Программирование к компьютерных системах»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Уровень подготовки: </a:t>
            </a:r>
            <a:r>
              <a:rPr lang="ru-RU" sz="16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техник-программист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Форма обучения:</a:t>
            </a:r>
            <a:r>
              <a:rPr lang="ru-RU" sz="16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заочная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Отделение</a:t>
            </a:r>
            <a:r>
              <a:rPr lang="ru-RU" sz="1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6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информационные технологии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5"/>
          <p:cNvSpPr/>
          <p:nvPr/>
        </p:nvSpPr>
        <p:spPr>
          <a:xfrm>
            <a:off x="2257059" y="278185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5" name="Google Shape;315;p15"/>
          <p:cNvSpPr/>
          <p:nvPr/>
        </p:nvSpPr>
        <p:spPr>
          <a:xfrm>
            <a:off x="2257059" y="278185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15"/>
          <p:cNvSpPr/>
          <p:nvPr/>
        </p:nvSpPr>
        <p:spPr>
          <a:xfrm>
            <a:off x="1174380" y="-18466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" name="Google Shape;317;p15"/>
          <p:cNvSpPr/>
          <p:nvPr/>
        </p:nvSpPr>
        <p:spPr>
          <a:xfrm>
            <a:off x="1174380" y="-18466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9" name="Google Shape;319;p15"/>
          <p:cNvCxnSpPr/>
          <p:nvPr/>
        </p:nvCxnSpPr>
        <p:spPr>
          <a:xfrm rot="10800000" flipH="1">
            <a:off x="1419307" y="5486400"/>
            <a:ext cx="9338340" cy="1"/>
          </a:xfrm>
          <a:prstGeom prst="straightConnector1">
            <a:avLst/>
          </a:prstGeom>
          <a:noFill/>
          <a:ln w="25400" cap="flat" cmpd="sng">
            <a:solidFill>
              <a:schemeClr val="dk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0" name="Google Shape;320;p15"/>
          <p:cNvSpPr/>
          <p:nvPr/>
        </p:nvSpPr>
        <p:spPr>
          <a:xfrm>
            <a:off x="1423623" y="2966522"/>
            <a:ext cx="93667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ДИПЛОМНЫЙ ПРОЕКТ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5519" y="173995"/>
            <a:ext cx="891540" cy="87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47991" y="178421"/>
            <a:ext cx="925508" cy="92173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44;p1">
            <a:extLst>
              <a:ext uri="{FF2B5EF4-FFF2-40B4-BE49-F238E27FC236}">
                <a16:creationId xmlns:a16="http://schemas.microsoft.com/office/drawing/2014/main" id="{3414691F-4578-8E48-B2AA-0613D642BD96}"/>
              </a:ext>
            </a:extLst>
          </p:cNvPr>
          <p:cNvSpPr txBox="1"/>
          <p:nvPr/>
        </p:nvSpPr>
        <p:spPr>
          <a:xfrm>
            <a:off x="87196" y="3675296"/>
            <a:ext cx="120396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3200"/>
            </a:pPr>
            <a:r>
              <a:rPr lang="ru-RU" sz="3200" b="1" dirty="0">
                <a:latin typeface="Times New Roman"/>
                <a:ea typeface="Times New Roman"/>
                <a:cs typeface="Times New Roman"/>
                <a:sym typeface="Times New Roman"/>
              </a:rPr>
              <a:t>«</a:t>
            </a:r>
            <a:r>
              <a:rPr lang="ru-RU" sz="3100" b="1" dirty="0">
                <a:latin typeface="Times New Roman"/>
                <a:ea typeface="Times New Roman"/>
                <a:cs typeface="Times New Roman"/>
                <a:sym typeface="Times New Roman"/>
              </a:rPr>
              <a:t>Разработка мобильного приложения для новостного агрегатора </a:t>
            </a:r>
          </a:p>
          <a:p>
            <a:pPr lvl="0" algn="ctr">
              <a:buSzPts val="3200"/>
            </a:pPr>
            <a:r>
              <a:rPr lang="ru-RU" sz="3200" b="1" dirty="0">
                <a:latin typeface="Times New Roman"/>
                <a:ea typeface="Times New Roman"/>
                <a:cs typeface="Times New Roman"/>
                <a:sym typeface="Times New Roman"/>
              </a:rPr>
              <a:t>ООО «ГРИД ДИНАМИКС»</a:t>
            </a:r>
          </a:p>
        </p:txBody>
      </p:sp>
      <p:graphicFrame>
        <p:nvGraphicFramePr>
          <p:cNvPr id="16" name="Google Shape;152;p1">
            <a:extLst>
              <a:ext uri="{FF2B5EF4-FFF2-40B4-BE49-F238E27FC236}">
                <a16:creationId xmlns:a16="http://schemas.microsoft.com/office/drawing/2014/main" id="{ECEF7444-8BBB-3E46-9A5F-AB05A0E67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2649859"/>
              </p:ext>
            </p:extLst>
          </p:nvPr>
        </p:nvGraphicFramePr>
        <p:xfrm>
          <a:off x="918516" y="5086039"/>
          <a:ext cx="10354250" cy="762020"/>
        </p:xfrm>
        <a:graphic>
          <a:graphicData uri="http://schemas.openxmlformats.org/drawingml/2006/table">
            <a:tbl>
              <a:tblPr>
                <a:noFill/>
                <a:tableStyleId>{C2D32737-E4C7-4634-94BF-0E441E08EA06}</a:tableStyleId>
              </a:tblPr>
              <a:tblGrid>
                <a:gridCol w="368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25"/>
                        <a:buFont typeface="Noto Sans Symbols"/>
                        <a:buNone/>
                      </a:pPr>
                      <a:r>
                        <a:rPr lang="ru-RU" sz="19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Студент гр. з42928/1 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25"/>
                        <a:buFont typeface="Noto Sans Symbols"/>
                        <a:buNone/>
                      </a:pPr>
                      <a:r>
                        <a:rPr lang="ru-RU" sz="1900" b="0" i="1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                  </a:t>
                      </a:r>
                      <a:r>
                        <a:rPr lang="ru-RU" sz="1900" i="1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Матвеенко Дмитрий Владимирович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25"/>
                        <a:buFont typeface="Noto Sans Symbols"/>
                        <a:buNone/>
                      </a:pPr>
                      <a:r>
                        <a:rPr lang="ru-RU" sz="19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Руководитель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25"/>
                        <a:buFont typeface="Noto Sans Symbols"/>
                        <a:buNone/>
                        <a:tabLst/>
                        <a:defRPr/>
                      </a:pPr>
                      <a:r>
                        <a:rPr lang="ru-RU" sz="1900" b="0" i="1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                   </a:t>
                      </a:r>
                      <a:r>
                        <a:rPr lang="ru-RU" sz="1900" i="1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Киселева Ирина Афанасьевна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/>
          <p:nvPr/>
        </p:nvSpPr>
        <p:spPr>
          <a:xfrm>
            <a:off x="334235" y="0"/>
            <a:ext cx="11857766" cy="9224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Century Gothic"/>
              <a:buNone/>
            </a:pPr>
            <a:r>
              <a:rPr lang="ru-RU" sz="3200" b="1" i="0" u="none" strike="noStrike" cap="none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ЦЕЛЬ ПРОЕКТИРОВАНИЯ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"/>
          <p:cNvSpPr/>
          <p:nvPr/>
        </p:nvSpPr>
        <p:spPr>
          <a:xfrm>
            <a:off x="884925" y="1419488"/>
            <a:ext cx="10650000" cy="136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457200" algn="just">
              <a:lnSpc>
                <a:spcPct val="115000"/>
              </a:lnSpc>
              <a:buSzPts val="2400"/>
            </a:pP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Разработать мобильное приложение под платформу </a:t>
            </a:r>
            <a:r>
              <a:rPr lang="ru-RU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iOS</a:t>
            </a: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которое будет полностью соответствовать требованиям заказчика, чтобы на примере данного проекта показывать возможности компании будущим партнерам.</a:t>
            </a: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11025805" y="401239"/>
            <a:ext cx="1169895" cy="5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2/14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"/>
          <p:cNvCxnSpPr/>
          <p:nvPr/>
        </p:nvCxnSpPr>
        <p:spPr>
          <a:xfrm rot="10800000" flipH="1">
            <a:off x="300038" y="908576"/>
            <a:ext cx="11557727" cy="13855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"/>
          <p:cNvSpPr txBox="1"/>
          <p:nvPr/>
        </p:nvSpPr>
        <p:spPr>
          <a:xfrm>
            <a:off x="334235" y="0"/>
            <a:ext cx="11857800" cy="9225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B050"/>
              </a:buClr>
              <a:buSzPts val="3200"/>
            </a:pPr>
            <a:r>
              <a:rPr lang="ru-RU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Описание предприятия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"/>
          <p:cNvSpPr/>
          <p:nvPr/>
        </p:nvSpPr>
        <p:spPr>
          <a:xfrm>
            <a:off x="884925" y="1419488"/>
            <a:ext cx="10650000" cy="16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45720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ООО «ГРИД ДИНАМИКС» – оказывает услуги по 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разработке приложений, создает платформы данных и аналитики в реальном времени. Среди клиентов — 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Apple, Google, Microsoft, Tesla, Kohl’s, 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и др.</a:t>
            </a:r>
          </a:p>
          <a:p>
            <a:pPr indent="457200" algn="just">
              <a:lnSpc>
                <a:spcPct val="115000"/>
              </a:lnSpc>
              <a:buClr>
                <a:schemeClr val="dk1"/>
              </a:buClr>
              <a:buSzPts val="1100"/>
            </a:pP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44448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rgbClr val="021B9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44448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11025805" y="401239"/>
            <a:ext cx="11700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3/14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3"/>
          <p:cNvCxnSpPr/>
          <p:nvPr/>
        </p:nvCxnSpPr>
        <p:spPr>
          <a:xfrm rot="10800000" flipH="1">
            <a:off x="300038" y="908631"/>
            <a:ext cx="11557800" cy="13800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A30894B-A367-254F-8E25-5120066F5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15" y="3993514"/>
            <a:ext cx="11170190" cy="1803330"/>
          </a:xfrm>
          <a:prstGeom prst="rect">
            <a:avLst/>
          </a:prstGeom>
        </p:spPr>
      </p:pic>
      <p:pic>
        <p:nvPicPr>
          <p:cNvPr id="1026" name="Picture 2" descr="У Microsoft изменился логотип — пк-ГИД">
            <a:extLst>
              <a:ext uri="{FF2B5EF4-FFF2-40B4-BE49-F238E27FC236}">
                <a16:creationId xmlns:a16="http://schemas.microsoft.com/office/drawing/2014/main" id="{2339CC70-8A06-2B45-8DFD-4F608FB09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173" y="4502419"/>
            <a:ext cx="1961743" cy="147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Купить TESLA - Тесла в Украине из США. Доставка автомобилей из Америки в  Украину">
            <a:extLst>
              <a:ext uri="{FF2B5EF4-FFF2-40B4-BE49-F238E27FC236}">
                <a16:creationId xmlns:a16="http://schemas.microsoft.com/office/drawing/2014/main" id="{3975488D-DCB1-8B4B-AA7E-2E7391EAB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110" y="4284694"/>
            <a:ext cx="1490096" cy="192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aint HighLoad++ 2019">
            <a:extLst>
              <a:ext uri="{FF2B5EF4-FFF2-40B4-BE49-F238E27FC236}">
                <a16:creationId xmlns:a16="http://schemas.microsoft.com/office/drawing/2014/main" id="{C318B2B3-942C-FA4C-ABF9-12A0CB6B0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04" y="3159390"/>
            <a:ext cx="4535592" cy="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"/>
          <p:cNvSpPr txBox="1"/>
          <p:nvPr/>
        </p:nvSpPr>
        <p:spPr>
          <a:xfrm>
            <a:off x="334235" y="0"/>
            <a:ext cx="11857800" cy="9225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Century Gothic"/>
              <a:buNone/>
            </a:pPr>
            <a:r>
              <a:rPr lang="ru-RU" sz="3200" b="1" i="0" u="none" strike="noStrike" cap="non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ЗАДАЧИ ПРОЕКТИРОВАНИЯ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"/>
          <p:cNvSpPr/>
          <p:nvPr/>
        </p:nvSpPr>
        <p:spPr>
          <a:xfrm>
            <a:off x="11025805" y="401239"/>
            <a:ext cx="11700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4/14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1188300" y="1115998"/>
            <a:ext cx="10272900" cy="48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‐"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изучить требования заказчика;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‐"/>
            </a:pP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с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оставить техническое задание;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‐"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спроектировать модель разработки;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‐"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построение диаграмм;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‐"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выбрать технологии, средства и инструменты разработки;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‐"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реализовать разработку;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‐"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провести тестирование разработки;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‐"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сформировать техническое описание разработки;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‐"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составить пояснительную записку.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4"/>
          <p:cNvCxnSpPr/>
          <p:nvPr/>
        </p:nvCxnSpPr>
        <p:spPr>
          <a:xfrm rot="10800000" flipH="1">
            <a:off x="300038" y="908631"/>
            <a:ext cx="11557800" cy="13800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6"/>
          <p:cNvCxnSpPr/>
          <p:nvPr/>
        </p:nvCxnSpPr>
        <p:spPr>
          <a:xfrm rot="10800000" flipH="1">
            <a:off x="300038" y="908576"/>
            <a:ext cx="11557727" cy="13855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204" name="Google Shape;204;p6"/>
          <p:cNvSpPr txBox="1"/>
          <p:nvPr/>
        </p:nvSpPr>
        <p:spPr>
          <a:xfrm>
            <a:off x="300037" y="-11791"/>
            <a:ext cx="11891963" cy="915557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Century Gothic"/>
              <a:buNone/>
            </a:pPr>
            <a:r>
              <a:rPr lang="ru-RU" sz="3200" b="1" i="0" u="none" strike="noStrike" cap="non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ФУНКЦИИ СИСТЕМЫ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" name="Google Shape;205;p6"/>
          <p:cNvCxnSpPr/>
          <p:nvPr/>
        </p:nvCxnSpPr>
        <p:spPr>
          <a:xfrm>
            <a:off x="0" y="1496493"/>
            <a:ext cx="1728000" cy="1609859"/>
          </a:xfrm>
          <a:prstGeom prst="straightConnector1">
            <a:avLst/>
          </a:prstGeom>
          <a:noFill/>
          <a:ln w="28575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" name="Google Shape;206;p6"/>
          <p:cNvSpPr/>
          <p:nvPr/>
        </p:nvSpPr>
        <p:spPr>
          <a:xfrm>
            <a:off x="11025805" y="402519"/>
            <a:ext cx="1169895" cy="5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/14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970671" y="131182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8" name="Google Shape;20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6"/>
          <p:cNvSpPr/>
          <p:nvPr/>
        </p:nvSpPr>
        <p:spPr>
          <a:xfrm>
            <a:off x="851473" y="1173571"/>
            <a:ext cx="1028285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54038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Мобильное приложение должно выполнять следующие функции: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851473" y="1986410"/>
            <a:ext cx="10725835" cy="34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81000">
              <a:lnSpc>
                <a:spcPct val="115000"/>
              </a:lnSpc>
              <a:buSzPts val="2400"/>
              <a:buFont typeface="Arial"/>
              <a:buChar char="‐"/>
            </a:pP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просмотр главной страницы, </a:t>
            </a:r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‐"/>
            </a:pP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просмотр новостей,</a:t>
            </a:r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‐"/>
            </a:pP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сортировка новостей по категориям,</a:t>
            </a:r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‐"/>
            </a:pP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просмотр полного текста новости,</a:t>
            </a:r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‐"/>
            </a:pP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переход на сайт-источник, </a:t>
            </a:r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‐"/>
            </a:pP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добавление новости в избранное,</a:t>
            </a:r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‐"/>
            </a:pP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просмотр новостей из раздела избранное,</a:t>
            </a:r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‐"/>
            </a:pP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удаление новости из раздела избранное.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"/>
          <p:cNvSpPr txBox="1"/>
          <p:nvPr/>
        </p:nvSpPr>
        <p:spPr>
          <a:xfrm>
            <a:off x="334235" y="0"/>
            <a:ext cx="11857765" cy="90857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Century Gothic"/>
              <a:buNone/>
            </a:pPr>
            <a:r>
              <a:rPr lang="ru-RU" sz="3200" b="1" i="0" u="none" strike="noStrike" cap="none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ОБЗОР СРЕДСТВ РАЗРАБОТКИ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7"/>
          <p:cNvSpPr/>
          <p:nvPr/>
        </p:nvSpPr>
        <p:spPr>
          <a:xfrm>
            <a:off x="11017663" y="409095"/>
            <a:ext cx="1169895" cy="5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6</a:t>
            </a: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/14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7"/>
          <p:cNvCxnSpPr/>
          <p:nvPr/>
        </p:nvCxnSpPr>
        <p:spPr>
          <a:xfrm rot="10800000" flipH="1">
            <a:off x="300038" y="908576"/>
            <a:ext cx="11557727" cy="13855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221" name="Google Shape;221;p7"/>
          <p:cNvSpPr/>
          <p:nvPr/>
        </p:nvSpPr>
        <p:spPr>
          <a:xfrm>
            <a:off x="663313" y="1257108"/>
            <a:ext cx="10831200" cy="2049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44488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Средством разработки мобильного приложения является интегрированная среда разработки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Xcode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база данных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 Data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язык программирования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Swift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 b="0" i="0" u="none" strike="noStrike" cap="none" dirty="0">
              <a:solidFill>
                <a:srgbClr val="021B9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44448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444489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444489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2" name="Google Shape;22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5189" y="3398494"/>
            <a:ext cx="2307862" cy="2307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Xcode | Logopedia | Fandom">
            <a:extLst>
              <a:ext uri="{FF2B5EF4-FFF2-40B4-BE49-F238E27FC236}">
                <a16:creationId xmlns:a16="http://schemas.microsoft.com/office/drawing/2014/main" id="{EBAC6BBA-CC3C-1142-8985-B6BBD5FC2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11" y="3155425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re Data для iOS. Глава №1. Теоретическая часть / Хабр">
            <a:extLst>
              <a:ext uri="{FF2B5EF4-FFF2-40B4-BE49-F238E27FC236}">
                <a16:creationId xmlns:a16="http://schemas.microsoft.com/office/drawing/2014/main" id="{1959A3F3-01E6-1942-9BCD-9893F2503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3155425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"/>
          <p:cNvSpPr txBox="1"/>
          <p:nvPr/>
        </p:nvSpPr>
        <p:spPr>
          <a:xfrm>
            <a:off x="334235" y="0"/>
            <a:ext cx="11857765" cy="90857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Century Gothic"/>
              <a:buNone/>
            </a:pPr>
            <a:r>
              <a:rPr lang="ru-RU" sz="3200" b="1" i="0" u="none" strike="noStrike" cap="non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UML ДИАГРАММА ВАРИАНТОВ ИСПОЛЬЗОВАНИЯ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1022502" y="399241"/>
            <a:ext cx="1169895" cy="5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7</a:t>
            </a: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/14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8"/>
          <p:cNvCxnSpPr/>
          <p:nvPr/>
        </p:nvCxnSpPr>
        <p:spPr>
          <a:xfrm rot="10800000" flipH="1">
            <a:off x="300038" y="908576"/>
            <a:ext cx="11557727" cy="13855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9" name="Рисунок 5">
            <a:extLst>
              <a:ext uri="{FF2B5EF4-FFF2-40B4-BE49-F238E27FC236}">
                <a16:creationId xmlns:a16="http://schemas.microsoft.com/office/drawing/2014/main" id="{B6481ACF-E4ED-9B4B-9421-A3DFB228B45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070" y="1604198"/>
            <a:ext cx="4712093" cy="447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"/>
          <p:cNvSpPr txBox="1"/>
          <p:nvPr/>
        </p:nvSpPr>
        <p:spPr>
          <a:xfrm>
            <a:off x="334235" y="0"/>
            <a:ext cx="11857800" cy="9087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00B050"/>
              </a:buClr>
              <a:buSzPts val="3200"/>
            </a:pPr>
            <a:r>
              <a:rPr lang="ru-RU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СХЕМА БАЗЫ ДАННЫХ</a:t>
            </a:r>
            <a:endParaRPr lang="ru-RU" dirty="0"/>
          </a:p>
        </p:txBody>
      </p:sp>
      <p:sp>
        <p:nvSpPr>
          <p:cNvPr id="241" name="Google Shape;241;p9"/>
          <p:cNvSpPr/>
          <p:nvPr/>
        </p:nvSpPr>
        <p:spPr>
          <a:xfrm>
            <a:off x="11022502" y="399241"/>
            <a:ext cx="11700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/14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9"/>
          <p:cNvCxnSpPr/>
          <p:nvPr/>
        </p:nvCxnSpPr>
        <p:spPr>
          <a:xfrm rot="10800000" flipH="1">
            <a:off x="300038" y="908631"/>
            <a:ext cx="11557800" cy="13800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9337118-A29F-5E4E-A176-862B2BB35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406" y="2119741"/>
            <a:ext cx="5945187" cy="26185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"/>
          <p:cNvSpPr txBox="1"/>
          <p:nvPr/>
        </p:nvSpPr>
        <p:spPr>
          <a:xfrm>
            <a:off x="321341" y="0"/>
            <a:ext cx="8565083" cy="81724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32348"/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endParaRPr sz="40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11"/>
          <p:cNvSpPr txBox="1"/>
          <p:nvPr/>
        </p:nvSpPr>
        <p:spPr>
          <a:xfrm>
            <a:off x="321340" y="1"/>
            <a:ext cx="11870659" cy="9224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Century Gothic"/>
              <a:buNone/>
            </a:pPr>
            <a:r>
              <a:rPr lang="ru-RU" sz="3200" b="1" i="0" u="none" strike="noStrike" cap="non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РЕЗУЛЬТАТЫ РАЗРАБОТКИ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1"/>
          <p:cNvSpPr/>
          <p:nvPr/>
        </p:nvSpPr>
        <p:spPr>
          <a:xfrm>
            <a:off x="11017663" y="408376"/>
            <a:ext cx="1169895" cy="5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9</a:t>
            </a: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/14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1"/>
          <p:cNvSpPr/>
          <p:nvPr/>
        </p:nvSpPr>
        <p:spPr>
          <a:xfrm>
            <a:off x="2945845" y="68281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5" name="Google Shape;26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11"/>
          <p:cNvCxnSpPr/>
          <p:nvPr/>
        </p:nvCxnSpPr>
        <p:spPr>
          <a:xfrm rot="10800000" flipH="1">
            <a:off x="300038" y="908576"/>
            <a:ext cx="11557727" cy="13855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34C5C0DB-B180-8349-A31C-5A479FBA1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10" y="1052142"/>
            <a:ext cx="2601132" cy="562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CF1028B-71CF-7C4C-8733-1092E7F9D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433" y="1052142"/>
            <a:ext cx="2601133" cy="562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E99C19F-D86A-034A-B738-8C8A82342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135" y="1052145"/>
            <a:ext cx="2601131" cy="562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408</Words>
  <Application>Microsoft Macintosh PowerPoint</Application>
  <PresentationFormat>Widescreen</PresentationFormat>
  <Paragraphs>84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Arial</vt:lpstr>
      <vt:lpstr>Century Schoolbook</vt:lpstr>
      <vt:lpstr>Century Gothic</vt:lpstr>
      <vt:lpstr>Trebuchet MS</vt:lpstr>
      <vt:lpstr>Times New Roman</vt:lpstr>
      <vt:lpstr>Noto Sans Symbols</vt:lpstr>
      <vt:lpstr>Сектор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Dmitriy Matveenko</dc:creator>
  <cp:keywords/>
  <dc:description/>
  <cp:lastModifiedBy>Дмитрий Матвеенко</cp:lastModifiedBy>
  <cp:revision>18</cp:revision>
  <dcterms:created xsi:type="dcterms:W3CDTF">2016-11-29T17:01:26Z</dcterms:created>
  <dcterms:modified xsi:type="dcterms:W3CDTF">2021-01-15T18:19:22Z</dcterms:modified>
  <cp:category/>
</cp:coreProperties>
</file>